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39" r:id="rId2"/>
  </p:sldIdLst>
  <p:sldSz cx="10693400" cy="7561263"/>
  <p:notesSz cx="6794500" cy="9906000"/>
  <p:defaultTextStyle>
    <a:defPPr>
      <a:defRPr lang="ru-RU"/>
    </a:defPPr>
    <a:lvl1pPr marL="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5AA9"/>
    <a:srgbClr val="3DA980"/>
    <a:srgbClr val="0000FF"/>
    <a:srgbClr val="C31B43"/>
    <a:srgbClr val="9A1652"/>
    <a:srgbClr val="4F81BD"/>
    <a:srgbClr val="FF6969"/>
    <a:srgbClr val="18757A"/>
    <a:srgbClr val="871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1" autoAdjust="0"/>
    <p:restoredTop sz="94628" autoAdjust="0"/>
  </p:normalViewPr>
  <p:slideViewPr>
    <p:cSldViewPr showGuides="1">
      <p:cViewPr>
        <p:scale>
          <a:sx n="70" d="100"/>
          <a:sy n="70" d="100"/>
        </p:scale>
        <p:origin x="-163" y="-149"/>
      </p:cViewPr>
      <p:guideLst>
        <p:guide orient="horz" pos="2381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13"/>
            <a:ext cx="2944283" cy="495300"/>
          </a:xfrm>
          <a:prstGeom prst="rect">
            <a:avLst/>
          </a:prstGeom>
        </p:spPr>
        <p:txBody>
          <a:bodyPr vert="horz" lIns="90404" tIns="45203" rIns="90404" bIns="452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50" y="13"/>
            <a:ext cx="2944283" cy="495300"/>
          </a:xfrm>
          <a:prstGeom prst="rect">
            <a:avLst/>
          </a:prstGeom>
        </p:spPr>
        <p:txBody>
          <a:bodyPr vert="horz" lIns="90404" tIns="45203" rIns="90404" bIns="45203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4538"/>
            <a:ext cx="5254625" cy="3716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04" tIns="45203" rIns="90404" bIns="452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05367"/>
            <a:ext cx="5435600" cy="4457700"/>
          </a:xfrm>
          <a:prstGeom prst="rect">
            <a:avLst/>
          </a:prstGeom>
        </p:spPr>
        <p:txBody>
          <a:bodyPr vert="horz" lIns="90404" tIns="45203" rIns="90404" bIns="4520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08995"/>
            <a:ext cx="2944283" cy="495300"/>
          </a:xfrm>
          <a:prstGeom prst="rect">
            <a:avLst/>
          </a:prstGeom>
        </p:spPr>
        <p:txBody>
          <a:bodyPr vert="horz" lIns="90404" tIns="45203" rIns="90404" bIns="452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50" y="9408995"/>
            <a:ext cx="2944283" cy="495300"/>
          </a:xfrm>
          <a:prstGeom prst="rect">
            <a:avLst/>
          </a:prstGeom>
        </p:spPr>
        <p:txBody>
          <a:bodyPr vert="horz" lIns="90404" tIns="45203" rIns="90404" bIns="45203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41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36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0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2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425" indent="0">
              <a:buNone/>
              <a:defRPr sz="3200"/>
            </a:lvl2pPr>
            <a:lvl3pPr marL="1040850" indent="0">
              <a:buNone/>
              <a:defRPr sz="2700"/>
            </a:lvl3pPr>
            <a:lvl4pPr marL="1561275" indent="0">
              <a:buNone/>
              <a:defRPr sz="2300"/>
            </a:lvl4pPr>
            <a:lvl5pPr marL="2081701" indent="0">
              <a:buNone/>
              <a:defRPr sz="2300"/>
            </a:lvl5pPr>
            <a:lvl6pPr marL="2602123" indent="0">
              <a:buNone/>
              <a:defRPr sz="2300"/>
            </a:lvl6pPr>
            <a:lvl7pPr marL="3122551" indent="0">
              <a:buNone/>
              <a:defRPr sz="2300"/>
            </a:lvl7pPr>
            <a:lvl8pPr marL="3642974" indent="0">
              <a:buNone/>
              <a:defRPr sz="2300"/>
            </a:lvl8pPr>
            <a:lvl9pPr marL="4163396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59599" indent="3175">
              <a:defRPr>
                <a:latin typeface="+mj-lt"/>
              </a:defRPr>
            </a:lvl2pPr>
            <a:lvl3pPr marL="627321" indent="-259799">
              <a:tabLst/>
              <a:defRPr>
                <a:latin typeface="+mj-lt"/>
              </a:defRPr>
            </a:lvl3pPr>
            <a:lvl4pPr marL="0" indent="359599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5"/>
            <a:ext cx="1080120" cy="415498"/>
          </a:xfrm>
          <a:prstGeom prst="rect">
            <a:avLst/>
          </a:prstGeom>
          <a:noFill/>
        </p:spPr>
        <p:txBody>
          <a:bodyPr wrap="square" lIns="91248" tIns="45625" rIns="91248" bIns="45625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65"/>
            <a:ext cx="858043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62765" indent="0">
              <a:defRPr>
                <a:latin typeface="+mj-lt"/>
              </a:defRPr>
            </a:lvl2pPr>
            <a:lvl3pPr marL="627321" indent="-259799">
              <a:defRPr>
                <a:latin typeface="+mj-lt"/>
              </a:defRPr>
            </a:lvl3pPr>
            <a:lvl4pPr marL="0" indent="359599">
              <a:defRPr>
                <a:latin typeface="+mj-lt"/>
              </a:defRPr>
            </a:lvl4pPr>
            <a:lvl5pPr marL="143206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65"/>
            <a:ext cx="858126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39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9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4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08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2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7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21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5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2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3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72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8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38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4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4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25" y="540277"/>
            <a:ext cx="8588251" cy="122413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25" y="1764295"/>
            <a:ext cx="8588251" cy="5331830"/>
          </a:xfrm>
          <a:prstGeom prst="rect">
            <a:avLst/>
          </a:prstGeom>
        </p:spPr>
        <p:txBody>
          <a:bodyPr vert="horz" lIns="104087" tIns="52043" rIns="104087" bIns="5204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85"/>
            <a:ext cx="2495127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85"/>
            <a:ext cx="3386243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4" y="6660951"/>
            <a:ext cx="724718" cy="69662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0850" rtl="0" eaLnBrk="1" latinLnBrk="0" hangingPunct="1">
        <a:lnSpc>
          <a:spcPts val="5194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2765" indent="0" algn="l" defTabSz="1040850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2765" indent="0" algn="l" defTabSz="1040850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82" indent="-259799" algn="l" defTabSz="104085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59599" algn="just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2066" indent="0" algn="l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2336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2761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3188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3612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42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85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27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70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123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55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974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396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microsoft.com/office/2007/relationships/hdphoto" Target="../media/hdphoto1.wdp"/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gif"/><Relationship Id="rId10" Type="http://schemas.openxmlformats.org/officeDocument/2006/relationships/image" Target="../media/image11.png"/><Relationship Id="rId4" Type="http://schemas.openxmlformats.org/officeDocument/2006/relationships/image" Target="../media/image5.gif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ольцо 12"/>
          <p:cNvSpPr/>
          <p:nvPr/>
        </p:nvSpPr>
        <p:spPr>
          <a:xfrm>
            <a:off x="1098228" y="1453754"/>
            <a:ext cx="7776864" cy="5567237"/>
          </a:xfrm>
          <a:prstGeom prst="donut">
            <a:avLst>
              <a:gd name="adj" fmla="val 8168"/>
            </a:avLst>
          </a:prstGeom>
          <a:solidFill>
            <a:schemeClr val="accent1">
              <a:lumMod val="60000"/>
              <a:lumOff val="40000"/>
              <a:alpha val="37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48" tIns="45625" rIns="91248" bIns="45625" spcCol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4670" y="138668"/>
            <a:ext cx="9582589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ОСНОВНЫЕ ПОКАЗАТЕЛИ ДЕЯТЕЛЬНОСТИ ФНС РОССИИ ЗА 2018 ГОД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918294" y="1123381"/>
            <a:ext cx="3240360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300" dirty="0"/>
              <a:t>КОЛИЧЕСТВО ВЫЕЗДНЫХ </a:t>
            </a:r>
            <a:endParaRPr lang="ru-RU" sz="1300" dirty="0" smtClean="0"/>
          </a:p>
          <a:p>
            <a:r>
              <a:rPr lang="ru-RU" sz="1300" dirty="0" smtClean="0"/>
              <a:t>НАЛОГОВЫХ </a:t>
            </a:r>
            <a:r>
              <a:rPr lang="ru-RU" sz="1300" dirty="0"/>
              <a:t>ПРОВЕРОК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738152" y="822607"/>
            <a:ext cx="3056820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300" dirty="0"/>
              <a:t>ДОНАЧИСЛЕНО НА ОДНУ </a:t>
            </a:r>
            <a:endParaRPr lang="ru-RU" sz="1300" dirty="0" smtClean="0"/>
          </a:p>
          <a:p>
            <a:r>
              <a:rPr lang="ru-RU" sz="1300" dirty="0" smtClean="0"/>
              <a:t>ВЫЕЗДНУЮ ПРОВЕРКУ</a:t>
            </a:r>
            <a:endParaRPr lang="ru-RU" sz="1300" dirty="0"/>
          </a:p>
        </p:txBody>
      </p:sp>
      <p:pic>
        <p:nvPicPr>
          <p:cNvPr id="1027" name="Picture 3" descr="\\10.200.101.36\папка отдела ммп\Коллегии\картинки\Аниме\пр копия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241" y="1404367"/>
            <a:ext cx="870001" cy="87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6367872" y="1862222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15,7 </a:t>
            </a:r>
            <a:r>
              <a:rPr lang="ru-RU" sz="1050" dirty="0" smtClean="0"/>
              <a:t>МЛН. РУБ.</a:t>
            </a:r>
            <a:endParaRPr lang="ru-RU" sz="1050" dirty="0"/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8727">
            <a:off x="7458119" y="1927866"/>
            <a:ext cx="1712626" cy="948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8347996" y="171839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26,0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911" y="3570437"/>
            <a:ext cx="1157580" cy="12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6315948" y="154089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13,6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МЛН. РУБ.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35302" y="3048755"/>
            <a:ext cx="4153193" cy="93610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РЕШЕНИЙ СУДОВ</a:t>
            </a: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ПО СПОРАМ ,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ПРОШЕДШИМ</a:t>
            </a:r>
            <a:r>
              <a:rPr kumimoji="0" lang="ru-RU" sz="1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Д</a:t>
            </a:r>
            <a:r>
              <a:rPr kumimoji="0" lang="ru-RU" sz="1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ОСУДЕБНОЕ УРЕГУЛИРОВАНИЕ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EA"/>
              </a:clrFrom>
              <a:clrTo>
                <a:srgbClr val="FFFFEA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520" y="3918153"/>
            <a:ext cx="846749" cy="76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8119390" y="4082014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9,7 </a:t>
            </a:r>
            <a:r>
              <a:rPr lang="ru-RU" sz="1050" dirty="0" smtClean="0"/>
              <a:t>ТЫС</a:t>
            </a:r>
            <a:r>
              <a:rPr lang="ru-RU" sz="1050" dirty="0"/>
              <a:t>. ДЕЛ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72635" y="3740897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9,9 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ДЕЛ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765859" y="5825831"/>
            <a:ext cx="3741081" cy="457200"/>
          </a:xfrm>
          <a:prstGeom prst="rect">
            <a:avLst/>
          </a:prstGeom>
          <a:noFill/>
        </p:spPr>
        <p:txBody>
          <a:bodyPr vert="horz" wrap="none" lIns="104087" tIns="52043" rIns="104087" bIns="52043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ОТНОШЕНИЕ ЗАДОЛЖЕННОСТИ К </a:t>
            </a:r>
          </a:p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ПОСТУПЛЕНИЯМ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0391">
            <a:off x="4746176" y="6452646"/>
            <a:ext cx="869967" cy="81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5765529" y="6807833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8%*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18301" y="4531181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smtClean="0"/>
              <a:t>84,1%</a:t>
            </a:r>
            <a:endParaRPr lang="ru-RU" sz="1800" dirty="0"/>
          </a:p>
        </p:txBody>
      </p:sp>
      <p:sp>
        <p:nvSpPr>
          <p:cNvPr id="45" name="TextBox 44"/>
          <p:cNvSpPr txBox="1"/>
          <p:nvPr/>
        </p:nvSpPr>
        <p:spPr>
          <a:xfrm>
            <a:off x="105763" y="3559876"/>
            <a:ext cx="3439209" cy="84804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УДОВЛЕТВОРИТЕЛЬНО ОЦЕНИВАЮЩИХ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КАЧЕСТВО РАБОТЫ НАЛОГОВЫХ ОРГАНОВ </a:t>
            </a:r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224" y="4308525"/>
            <a:ext cx="640297" cy="84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1684386" y="423369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83,9%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862211" y="2886017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87%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-4075" y="1619703"/>
            <a:ext cx="3539423" cy="1049829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УДОВЛЕТВОРИТЕЛЬНО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ОЦЕНИВАЮЩИХ РАБОТУ ФНС РОССИИ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ПО ПРОТИВОДЕЙСТВИЮ КОРРУПЦИИ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559" y="2851594"/>
            <a:ext cx="441701" cy="44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Прямоугольник 51"/>
          <p:cNvSpPr/>
          <p:nvPr/>
        </p:nvSpPr>
        <p:spPr>
          <a:xfrm>
            <a:off x="882204" y="2628503"/>
            <a:ext cx="61471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ru-RU" sz="48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775348" y="2556495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86%</a:t>
            </a:r>
          </a:p>
        </p:txBody>
      </p:sp>
      <p:sp>
        <p:nvSpPr>
          <p:cNvPr id="55" name="Кольцо 54"/>
          <p:cNvSpPr/>
          <p:nvPr/>
        </p:nvSpPr>
        <p:spPr>
          <a:xfrm>
            <a:off x="3965117" y="3071597"/>
            <a:ext cx="2215828" cy="2138560"/>
          </a:xfrm>
          <a:prstGeom prst="donut">
            <a:avLst>
              <a:gd name="adj" fmla="val 16344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48" tIns="45625" rIns="91248" bIns="45625" spcCol="0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5017412" y="3060551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1" name="Овал 60"/>
          <p:cNvSpPr/>
          <p:nvPr/>
        </p:nvSpPr>
        <p:spPr>
          <a:xfrm>
            <a:off x="5577520" y="3359252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3" name="Овал 62"/>
          <p:cNvSpPr/>
          <p:nvPr/>
        </p:nvSpPr>
        <p:spPr>
          <a:xfrm>
            <a:off x="5642597" y="4527508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4" name="Овал 63"/>
          <p:cNvSpPr/>
          <p:nvPr/>
        </p:nvSpPr>
        <p:spPr>
          <a:xfrm>
            <a:off x="5822617" y="3903017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0" name="Овал 79"/>
          <p:cNvSpPr/>
          <p:nvPr/>
        </p:nvSpPr>
        <p:spPr>
          <a:xfrm>
            <a:off x="4017104" y="4261924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1" name="Овал 80"/>
          <p:cNvSpPr/>
          <p:nvPr/>
        </p:nvSpPr>
        <p:spPr>
          <a:xfrm>
            <a:off x="4034571" y="3610708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2014611" y="3164649"/>
            <a:ext cx="525474" cy="426074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87%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539672" y="2271188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22,2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МЛН. РУБ.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598636" y="2015290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20,2 </a:t>
            </a:r>
            <a:r>
              <a:rPr lang="ru-RU" sz="1200" dirty="0"/>
              <a:t>ТЫС. </a:t>
            </a:r>
            <a:r>
              <a:rPr lang="ru-RU" sz="1200" dirty="0" smtClean="0"/>
              <a:t>ЕД.</a:t>
            </a:r>
            <a:endParaRPr lang="ru-RU" sz="1800" dirty="0"/>
          </a:p>
        </p:txBody>
      </p:sp>
      <p:sp>
        <p:nvSpPr>
          <p:cNvPr id="47" name="TextBox 46"/>
          <p:cNvSpPr txBox="1"/>
          <p:nvPr/>
        </p:nvSpPr>
        <p:spPr>
          <a:xfrm>
            <a:off x="8207242" y="4473496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8,6 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ТЫС. ДЕЛ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606593" y="6510123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9,2%</a:t>
            </a:r>
            <a:endParaRPr lang="ru-RU" sz="1800" dirty="0"/>
          </a:p>
        </p:txBody>
      </p:sp>
      <p:sp>
        <p:nvSpPr>
          <p:cNvPr id="37" name="TextBox 36"/>
          <p:cNvSpPr txBox="1"/>
          <p:nvPr/>
        </p:nvSpPr>
        <p:spPr>
          <a:xfrm>
            <a:off x="5428027" y="6254276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9,8%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58147" y="5220791"/>
            <a:ext cx="3741081" cy="457200"/>
          </a:xfrm>
          <a:prstGeom prst="rect">
            <a:avLst/>
          </a:prstGeom>
        </p:spPr>
        <p:txBody>
          <a:bodyPr vert="horz" wrap="none" lIns="104087" tIns="52043" rIns="104087" bIns="52043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ЭФФЕКТИВНОСТЬ ПРОЦЕДУРЫ </a:t>
            </a:r>
          </a:p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БАНКРОТСТВА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803084" y="6262938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smtClean="0">
                <a:solidFill>
                  <a:schemeClr val="accent6">
                    <a:lumMod val="75000"/>
                  </a:schemeClr>
                </a:solidFill>
              </a:rPr>
              <a:t>95,4%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589515" y="6000456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71,9%</a:t>
            </a:r>
            <a:endParaRPr lang="ru-RU" sz="1800" dirty="0"/>
          </a:p>
        </p:txBody>
      </p:sp>
      <p:sp>
        <p:nvSpPr>
          <p:cNvPr id="72" name="Овал 71"/>
          <p:cNvSpPr/>
          <p:nvPr/>
        </p:nvSpPr>
        <p:spPr>
          <a:xfrm>
            <a:off x="5077368" y="4846785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827371" y="5073382"/>
            <a:ext cx="3439209" cy="848041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rm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ПАКЕТОВ ЭЛЕКТРОННЫХ ДОКУМЕНТОВ, </a:t>
            </a:r>
          </a:p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НАПРАВЛЕННЫХ НА ГОСУДАРСТВЕННУЮ </a:t>
            </a:r>
          </a:p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РЕГИСТРАЦИЮ ЧЕРЕЗ ИНТЕРНЕТ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pSp>
        <p:nvGrpSpPr>
          <p:cNvPr id="76" name="Группа 3"/>
          <p:cNvGrpSpPr>
            <a:grpSpLocks/>
          </p:cNvGrpSpPr>
          <p:nvPr/>
        </p:nvGrpSpPr>
        <p:grpSpPr bwMode="auto">
          <a:xfrm>
            <a:off x="2038085" y="5937478"/>
            <a:ext cx="535011" cy="563541"/>
            <a:chOff x="937692" y="2537617"/>
            <a:chExt cx="525831" cy="621260"/>
          </a:xfrm>
        </p:grpSpPr>
        <p:pic>
          <p:nvPicPr>
            <p:cNvPr id="77" name="Рисунок 5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466" y="253761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Рисунок 6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316" y="2593479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Рисунок 6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692" y="267096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" name="TextBox 81"/>
          <p:cNvSpPr txBox="1"/>
          <p:nvPr/>
        </p:nvSpPr>
        <p:spPr>
          <a:xfrm>
            <a:off x="2672303" y="5979306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705,1 </a:t>
            </a:r>
            <a:r>
              <a:rPr lang="ru-RU" sz="1050" dirty="0" smtClean="0"/>
              <a:t>ТЫС. ЕД.</a:t>
            </a:r>
            <a:endParaRPr lang="ru-RU" sz="1050" dirty="0"/>
          </a:p>
        </p:txBody>
      </p:sp>
      <p:sp>
        <p:nvSpPr>
          <p:cNvPr id="83" name="TextBox 82"/>
          <p:cNvSpPr txBox="1"/>
          <p:nvPr/>
        </p:nvSpPr>
        <p:spPr>
          <a:xfrm>
            <a:off x="2538388" y="5724847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408,5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826420" y="6302013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897,7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ТЫС. ЕД.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4390912" y="4734165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</a:p>
        </p:txBody>
      </p:sp>
      <p:pic>
        <p:nvPicPr>
          <p:cNvPr id="59" name="Picture 3" descr="C:\Users\0000-05-767\Desktop\politics-600x450.jp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091" y="5738339"/>
            <a:ext cx="899667" cy="67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8998380" y="2381707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14,2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ТЫС.ЕД.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456478" y="5718259"/>
            <a:ext cx="576064" cy="3747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55,0%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015732" y="4849448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84,1%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06494" y="6615990"/>
            <a:ext cx="1112301" cy="62416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2016 год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2017 год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2018 год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2140977" y="1039336"/>
            <a:ext cx="3591981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300" dirty="0" smtClean="0"/>
              <a:t>РЕЗУЛЬТАТИВНОСТЬ ПРОВЕРОК </a:t>
            </a:r>
          </a:p>
          <a:p>
            <a:r>
              <a:rPr lang="ru-RU" sz="1300" dirty="0" smtClean="0"/>
              <a:t>СОБЛЮДЕНИЯ ВАЛЮТНОГО </a:t>
            </a:r>
          </a:p>
          <a:p>
            <a:r>
              <a:rPr lang="ru-RU" sz="1300" dirty="0" smtClean="0"/>
              <a:t>ЗАКОНОДАТЕЛЬСТВА</a:t>
            </a:r>
          </a:p>
          <a:p>
            <a:endParaRPr lang="ru-RU" sz="1300" dirty="0"/>
          </a:p>
        </p:txBody>
      </p:sp>
      <p:sp>
        <p:nvSpPr>
          <p:cNvPr id="90" name="TextBox 89"/>
          <p:cNvSpPr txBox="1"/>
          <p:nvPr/>
        </p:nvSpPr>
        <p:spPr>
          <a:xfrm>
            <a:off x="4681807" y="1890863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95%</a:t>
            </a:r>
            <a:endParaRPr lang="ru-RU" sz="1800" dirty="0"/>
          </a:p>
        </p:txBody>
      </p:sp>
      <p:sp>
        <p:nvSpPr>
          <p:cNvPr id="91" name="Овал 90"/>
          <p:cNvSpPr/>
          <p:nvPr/>
        </p:nvSpPr>
        <p:spPr>
          <a:xfrm>
            <a:off x="4450879" y="3183647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99213" l="0" r="100000">
                        <a14:foregroundMark x1="42529" y1="77953" x2="42529" y2="77953"/>
                        <a14:foregroundMark x1="38506" y1="79528" x2="38506" y2="79528"/>
                        <a14:foregroundMark x1="41954" y1="85039" x2="41954" y2="85039"/>
                        <a14:foregroundMark x1="42529" y1="88976" x2="42529" y2="88976"/>
                        <a14:foregroundMark x1="47701" y1="86614" x2="47701" y2="86614"/>
                        <a14:foregroundMark x1="87931" y1="55906" x2="87931" y2="55906"/>
                        <a14:foregroundMark x1="12069" y1="64567" x2="12069" y2="64567"/>
                        <a14:foregroundMark x1="24138" y1="61417" x2="24138" y2="61417"/>
                        <a14:foregroundMark x1="9195" y1="47244" x2="9195" y2="47244"/>
                        <a14:foregroundMark x1="11494" y1="47244" x2="11494" y2="47244"/>
                        <a14:foregroundMark x1="14368" y1="45669" x2="14368" y2="45669"/>
                        <a14:foregroundMark x1="92529" y1="79528" x2="92529" y2="79528"/>
                        <a14:foregroundMark x1="79310" y1="43307" x2="79310" y2="43307"/>
                        <a14:foregroundMark x1="75862" y1="40157" x2="75862" y2="40157"/>
                      </a14:backgroundRemoval>
                    </a14:imgEffect>
                    <a14:imgEffect>
                      <a14:saturation sat="6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289" y="1619703"/>
            <a:ext cx="969598" cy="711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TextBox 94"/>
          <p:cNvSpPr txBox="1"/>
          <p:nvPr/>
        </p:nvSpPr>
        <p:spPr>
          <a:xfrm>
            <a:off x="4834136" y="2230490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99%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467435" y="1649185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57%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542516" y="6928072"/>
            <a:ext cx="2825936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r>
              <a:rPr lang="ru-RU" sz="1200" smtClean="0">
                <a:solidFill>
                  <a:schemeClr val="accent6">
                    <a:lumMod val="75000"/>
                  </a:schemeClr>
                </a:solidFill>
              </a:rPr>
              <a:t>*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Без учета «разового» списания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по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Федеральному закону от 28.12.2017 № 436-ФЗ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67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46003</TotalTime>
  <Words>187</Words>
  <Application>Microsoft Office PowerPoint</Application>
  <PresentationFormat>Произвольный</PresentationFormat>
  <Paragraphs>69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Подлесных Мария Михайловна</dc:creator>
  <cp:lastModifiedBy>Алексеева Екатерина Сергеевна</cp:lastModifiedBy>
  <cp:revision>590</cp:revision>
  <cp:lastPrinted>2019-03-26T15:23:44Z</cp:lastPrinted>
  <dcterms:created xsi:type="dcterms:W3CDTF">2013-03-01T11:19:43Z</dcterms:created>
  <dcterms:modified xsi:type="dcterms:W3CDTF">2019-03-27T06:58:35Z</dcterms:modified>
</cp:coreProperties>
</file>